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8ECB"/>
    <a:srgbClr val="6EA1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88" autoAdjust="0"/>
    <p:restoredTop sz="94663" autoAdjust="0"/>
  </p:normalViewPr>
  <p:slideViewPr>
    <p:cSldViewPr snapToGrid="0" snapToObjects="1">
      <p:cViewPr>
        <p:scale>
          <a:sx n="120" d="100"/>
          <a:sy n="120" d="100"/>
        </p:scale>
        <p:origin x="1672" y="14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28" d="100"/>
          <a:sy n="128" d="100"/>
        </p:scale>
        <p:origin x="-2632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E04F12-75A6-F940-B5DB-B74132462A5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2A62D7-9512-5D4E-B55D-3FED81242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2823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4734D9-BC49-DD4B-8120-97E8DEE711C1}" type="datetimeFigureOut">
              <a:rPr lang="en-US" smtClean="0"/>
              <a:t>9/20/19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39ECB5-3202-E742-BDF1-F1952386D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128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F1E1A8-3C0F-BC4C-B44F-EFDB1FEADDED}" type="datetimeFigureOut">
              <a:rPr lang="en-US" smtClean="0"/>
              <a:t>9/20/19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62AFE1-CB22-F940-980C-48D10E4E79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211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F1E1A8-3C0F-BC4C-B44F-EFDB1FEADDED}" type="datetimeFigureOut">
              <a:rPr lang="en-US" smtClean="0"/>
              <a:t>9/20/19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62AFE1-CB22-F940-980C-48D10E4E79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172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F1E1A8-3C0F-BC4C-B44F-EFDB1FEADDED}" type="datetimeFigureOut">
              <a:rPr lang="en-US" smtClean="0"/>
              <a:t>9/20/19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62AFE1-CB22-F940-980C-48D10E4E79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633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F1E1A8-3C0F-BC4C-B44F-EFDB1FEADDED}" type="datetimeFigureOut">
              <a:rPr lang="en-US" smtClean="0"/>
              <a:t>9/20/19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62AFE1-CB22-F940-980C-48D10E4E79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599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F1E1A8-3C0F-BC4C-B44F-EFDB1FEADDED}" type="datetimeFigureOut">
              <a:rPr lang="en-US" smtClean="0"/>
              <a:t>9/20/19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62AFE1-CB22-F940-980C-48D10E4E79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09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F1E1A8-3C0F-BC4C-B44F-EFDB1FEADDED}" type="datetimeFigureOut">
              <a:rPr lang="en-US" smtClean="0"/>
              <a:t>9/20/19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62AFE1-CB22-F940-980C-48D10E4E79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832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F1E1A8-3C0F-BC4C-B44F-EFDB1FEADDED}" type="datetimeFigureOut">
              <a:rPr lang="en-US" smtClean="0"/>
              <a:t>9/20/19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62AFE1-CB22-F940-980C-48D10E4E79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246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F1E1A8-3C0F-BC4C-B44F-EFDB1FEADDED}" type="datetimeFigureOut">
              <a:rPr lang="en-US" smtClean="0"/>
              <a:t>9/20/19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62AFE1-CB22-F940-980C-48D10E4E79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381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F1E1A8-3C0F-BC4C-B44F-EFDB1FEADDED}" type="datetimeFigureOut">
              <a:rPr lang="en-US" smtClean="0"/>
              <a:t>9/20/19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62AFE1-CB22-F940-980C-48D10E4E79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916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9ABD9E5-6C28-AB4A-9A03-D1F5AF6EBB5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5743120" y="0"/>
            <a:ext cx="14887120" cy="68580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8EB8FF5-2596-7542-A3E6-7C258BA8C4F3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630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5725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F1E1A8-3C0F-BC4C-B44F-EFDB1FEADDED}" type="datetimeFigureOut">
              <a:rPr lang="en-US" smtClean="0"/>
              <a:t>9/20/19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62AFE1-CB22-F940-980C-48D10E4E79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534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EBA8EEA-337E-C14B-AD6D-F3E1799DE39A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457200" y="6255330"/>
            <a:ext cx="1822126" cy="49694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EED968B-A534-464D-BDBB-E2E4F9A81698}"/>
              </a:ext>
            </a:extLst>
          </p:cNvPr>
          <p:cNvSpPr txBox="1"/>
          <p:nvPr userDrawn="1"/>
        </p:nvSpPr>
        <p:spPr>
          <a:xfrm>
            <a:off x="5656521" y="6308725"/>
            <a:ext cx="3168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Copyright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GoLeanSixSigma.com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b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rights reserved. </a:t>
            </a:r>
          </a:p>
        </p:txBody>
      </p:sp>
    </p:spTree>
    <p:extLst>
      <p:ext uri="{BB962C8B-B14F-4D97-AF65-F5344CB8AC3E}">
        <p14:creationId xmlns:p14="http://schemas.microsoft.com/office/powerpoint/2010/main" val="2825026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GoLeanSixSigma.com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2831878"/>
            <a:ext cx="9144000" cy="1470025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chemeClr val="bg1"/>
                </a:solidFill>
              </a:rPr>
              <a:t>Task Board</a:t>
            </a:r>
            <a:br>
              <a:rPr lang="en-US" sz="5400" b="1" dirty="0">
                <a:solidFill>
                  <a:schemeClr val="bg1"/>
                </a:solidFill>
              </a:rPr>
            </a:br>
            <a:r>
              <a:rPr lang="en-US" sz="5400" b="1" dirty="0">
                <a:solidFill>
                  <a:schemeClr val="bg1"/>
                </a:solidFill>
              </a:rPr>
              <a:t>Monitoring Cards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80792" y="5727469"/>
            <a:ext cx="7182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Arial"/>
                <a:cs typeface="Arial"/>
              </a:rPr>
              <a:t>Visit </a:t>
            </a:r>
            <a:r>
              <a:rPr lang="en-US" b="1" dirty="0">
                <a:solidFill>
                  <a:srgbClr val="208ECB"/>
                </a:solidFill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GoLeanSixSigma.com</a:t>
            </a:r>
            <a:r>
              <a:rPr lang="en-US" b="1" dirty="0">
                <a:solidFill>
                  <a:srgbClr val="208ECB"/>
                </a:solidFill>
                <a:latin typeface="Arial"/>
                <a:cs typeface="Arial"/>
              </a:rPr>
              <a:t> </a:t>
            </a:r>
            <a:r>
              <a:rPr lang="en-US" b="1" dirty="0">
                <a:solidFill>
                  <a:schemeClr val="bg1"/>
                </a:solidFill>
                <a:latin typeface="Arial"/>
                <a:cs typeface="Arial"/>
              </a:rPr>
              <a:t>for more Lean Six Sigma Resources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0F38F18-97F8-E747-9976-EB22B72C19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0273" y="1406806"/>
            <a:ext cx="4723452" cy="1288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351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9116951"/>
              </p:ext>
            </p:extLst>
          </p:nvPr>
        </p:nvGraphicFramePr>
        <p:xfrm>
          <a:off x="2354133" y="1184679"/>
          <a:ext cx="4435734" cy="4562509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2178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78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5820">
                <a:tc>
                  <a:txBody>
                    <a:bodyPr/>
                    <a:lstStyle/>
                    <a:p>
                      <a:pPr marL="0" indent="0" algn="ctr">
                        <a:buFont typeface="Arial"/>
                        <a:buNone/>
                      </a:pPr>
                      <a:r>
                        <a:rPr lang="en-US" sz="1400" dirty="0">
                          <a:latin typeface="Arial"/>
                          <a:cs typeface="Arial"/>
                        </a:rPr>
                        <a:t>Visual Controls </a:t>
                      </a:r>
                      <a:br>
                        <a:rPr lang="en-US" sz="1400" dirty="0">
                          <a:latin typeface="Arial"/>
                          <a:cs typeface="Arial"/>
                        </a:rPr>
                      </a:br>
                      <a:r>
                        <a:rPr lang="en-US" sz="1400" dirty="0">
                          <a:latin typeface="Arial"/>
                          <a:cs typeface="Arial"/>
                        </a:rPr>
                        <a:t>Monitoring Card</a:t>
                      </a:r>
                    </a:p>
                  </a:txBody>
                  <a:tcPr anchor="ctr">
                    <a:lnL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A13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/>
                          <a:cs typeface="Arial"/>
                        </a:rPr>
                        <a:t>Visual Controls </a:t>
                      </a:r>
                      <a:br>
                        <a:rPr lang="en-US" sz="1400" dirty="0">
                          <a:latin typeface="Arial"/>
                          <a:cs typeface="Arial"/>
                        </a:rPr>
                      </a:br>
                      <a:r>
                        <a:rPr lang="en-US" sz="1400" dirty="0">
                          <a:latin typeface="Arial"/>
                          <a:cs typeface="Arial"/>
                        </a:rPr>
                        <a:t>Monitoring Card</a:t>
                      </a:r>
                    </a:p>
                  </a:txBody>
                  <a:tcPr anchor="ctr">
                    <a:lnL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6689"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Do visual controls show pace and progression of work? 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Do visual controls show expected vs. actual when needed?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Are reasons for misses or flow interrupters specific and clearly described?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When there are misses are we ensuring there is a proper response? 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Are visuals regularly used to drive improvement and revised as needed? 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Are visuals signed off or initialed by leaders? </a:t>
                      </a:r>
                    </a:p>
                  </a:txBody>
                  <a:tcPr>
                    <a:lnL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Do visual controls show pace and progression of work? 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Do visual controls show expected vs. actual when needed?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Are reasons for misses or flow interrupters specific and clearly described?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When there are misses are we ensuring there is a proper response? 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Are visuals regularly used to drive improvement and revised as needed? 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Are visuals signed off or initialed by leaders? </a:t>
                      </a:r>
                    </a:p>
                  </a:txBody>
                  <a:tcPr>
                    <a:lnL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itle 6">
            <a:extLst>
              <a:ext uri="{FF2B5EF4-FFF2-40B4-BE49-F238E27FC236}">
                <a16:creationId xmlns:a16="http://schemas.microsoft.com/office/drawing/2014/main" id="{76F48EB2-C3E3-B94C-8E9D-E727A5BCBA83}"/>
              </a:ext>
            </a:extLst>
          </p:cNvPr>
          <p:cNvSpPr txBox="1">
            <a:spLocks/>
          </p:cNvSpPr>
          <p:nvPr/>
        </p:nvSpPr>
        <p:spPr>
          <a:xfrm>
            <a:off x="457200" y="128471"/>
            <a:ext cx="8229600" cy="5945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/>
                <a:ea typeface="+mj-ea"/>
                <a:cs typeface="+mj-cs"/>
              </a:defRPr>
            </a:lvl1pPr>
          </a:lstStyle>
          <a:p>
            <a:r>
              <a:rPr lang="en-US" sz="2800" b="1" dirty="0"/>
              <a:t>Visual Controls Monitoring Card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A2B9881-AEE9-2D4C-AB4B-CA9044331BD2}"/>
              </a:ext>
            </a:extLst>
          </p:cNvPr>
          <p:cNvSpPr txBox="1"/>
          <p:nvPr/>
        </p:nvSpPr>
        <p:spPr>
          <a:xfrm>
            <a:off x="0" y="59013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208ECB"/>
                </a:solidFill>
                <a:latin typeface="Arial"/>
                <a:cs typeface="Arial"/>
              </a:rPr>
              <a:t>A Tool for Leaders to Monitor Visual Controls</a:t>
            </a:r>
          </a:p>
        </p:txBody>
      </p:sp>
    </p:spTree>
    <p:extLst>
      <p:ext uri="{BB962C8B-B14F-4D97-AF65-F5344CB8AC3E}">
        <p14:creationId xmlns:p14="http://schemas.microsoft.com/office/powerpoint/2010/main" val="3324781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2283296"/>
              </p:ext>
            </p:extLst>
          </p:nvPr>
        </p:nvGraphicFramePr>
        <p:xfrm>
          <a:off x="2354133" y="1184679"/>
          <a:ext cx="4435734" cy="50001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2178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78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5820">
                <a:tc>
                  <a:txBody>
                    <a:bodyPr/>
                    <a:lstStyle/>
                    <a:p>
                      <a:pPr marL="0" indent="0" algn="ctr">
                        <a:buFont typeface="Arial"/>
                        <a:buNone/>
                      </a:pPr>
                      <a:r>
                        <a:rPr lang="en-US" sz="1400" dirty="0">
                          <a:latin typeface="Arial"/>
                          <a:cs typeface="Arial"/>
                        </a:rPr>
                        <a:t>Process Performance Board</a:t>
                      </a:r>
                      <a:r>
                        <a:rPr lang="en-US" sz="1400" baseline="0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 dirty="0">
                          <a:latin typeface="Arial"/>
                          <a:cs typeface="Arial"/>
                        </a:rPr>
                        <a:t>Monitoring Card</a:t>
                      </a:r>
                    </a:p>
                  </a:txBody>
                  <a:tcPr anchor="ctr">
                    <a:lnL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A139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/>
                        <a:buNone/>
                      </a:pPr>
                      <a:r>
                        <a:rPr lang="en-US" sz="1400" dirty="0">
                          <a:latin typeface="Arial"/>
                          <a:cs typeface="Arial"/>
                        </a:rPr>
                        <a:t>Process Performance Board</a:t>
                      </a:r>
                      <a:r>
                        <a:rPr lang="en-US" sz="1400" baseline="0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 dirty="0">
                          <a:latin typeface="Arial"/>
                          <a:cs typeface="Arial"/>
                        </a:rPr>
                        <a:t>Monitoring Card</a:t>
                      </a:r>
                    </a:p>
                  </a:txBody>
                  <a:tcPr anchor="ctr">
                    <a:lnL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6689"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100" dirty="0">
                          <a:latin typeface="Arial"/>
                          <a:cs typeface="Arial"/>
                        </a:rPr>
                        <a:t>Is the Process Performance Board being used on a regular basis by the team? 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100" dirty="0">
                          <a:latin typeface="Arial"/>
                          <a:cs typeface="Arial"/>
                        </a:rPr>
                        <a:t>Does the Process Performance Board tell you what you need to know about the process?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100" dirty="0">
                          <a:latin typeface="Arial"/>
                          <a:cs typeface="Arial"/>
                        </a:rPr>
                        <a:t>Is it being used to communicate goals, status (expected vs. actual) and process improvement progress?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100" dirty="0">
                          <a:latin typeface="Arial"/>
                          <a:cs typeface="Arial"/>
                        </a:rPr>
                        <a:t>Are problems visible? Are efforts to work on the problems visible? 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100" dirty="0">
                          <a:latin typeface="Arial"/>
                          <a:cs typeface="Arial"/>
                        </a:rPr>
                        <a:t>Are tasks assigned to help resolve problems?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100" dirty="0">
                          <a:latin typeface="Arial"/>
                          <a:cs typeface="Arial"/>
                        </a:rPr>
                        <a:t>Is there follow through on what was found, actions that were assigned and discussed as opportunities for improvement? 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endParaRPr lang="en-US" sz="1100" dirty="0">
                        <a:latin typeface="Arial"/>
                        <a:cs typeface="Arial"/>
                      </a:endParaRPr>
                    </a:p>
                  </a:txBody>
                  <a:tcPr>
                    <a:lnL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100" dirty="0">
                          <a:latin typeface="Arial"/>
                          <a:cs typeface="Arial"/>
                        </a:rPr>
                        <a:t>Is the Process Performance Board being used on a regular basis by the team? 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100" dirty="0">
                          <a:latin typeface="Arial"/>
                          <a:cs typeface="Arial"/>
                        </a:rPr>
                        <a:t>Does the Process Performance Board tell you what you need to know about the process?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100" dirty="0">
                          <a:latin typeface="Arial"/>
                          <a:cs typeface="Arial"/>
                        </a:rPr>
                        <a:t>Is it being used to communicate goals, status (expected vs. actual) and process improvement progress?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100" dirty="0">
                          <a:latin typeface="Arial"/>
                          <a:cs typeface="Arial"/>
                        </a:rPr>
                        <a:t>Are problems visible? Are efforts to work on the problems visible? 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100" dirty="0">
                          <a:latin typeface="Arial"/>
                          <a:cs typeface="Arial"/>
                        </a:rPr>
                        <a:t>Are tasks assigned to help resolve problems?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100" dirty="0">
                          <a:latin typeface="Arial"/>
                          <a:cs typeface="Arial"/>
                        </a:rPr>
                        <a:t>Is there follow through on what was found, actions that were assigned and discussed as opportunities for improvement? </a:t>
                      </a:r>
                    </a:p>
                  </a:txBody>
                  <a:tcPr>
                    <a:lnL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itle 6">
            <a:extLst>
              <a:ext uri="{FF2B5EF4-FFF2-40B4-BE49-F238E27FC236}">
                <a16:creationId xmlns:a16="http://schemas.microsoft.com/office/drawing/2014/main" id="{F5992664-7599-D247-997D-4B4A3F8CF2F8}"/>
              </a:ext>
            </a:extLst>
          </p:cNvPr>
          <p:cNvSpPr txBox="1">
            <a:spLocks/>
          </p:cNvSpPr>
          <p:nvPr/>
        </p:nvSpPr>
        <p:spPr>
          <a:xfrm>
            <a:off x="457200" y="128471"/>
            <a:ext cx="8229600" cy="5945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/>
                <a:ea typeface="+mj-ea"/>
                <a:cs typeface="+mj-cs"/>
              </a:defRPr>
            </a:lvl1pPr>
          </a:lstStyle>
          <a:p>
            <a:r>
              <a:rPr lang="en-US" sz="2800" b="1" dirty="0"/>
              <a:t>Process Performance Board Monitoring Card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1DA7E26-0469-2C44-B580-52BAAD8C4240}"/>
              </a:ext>
            </a:extLst>
          </p:cNvPr>
          <p:cNvSpPr txBox="1"/>
          <p:nvPr/>
        </p:nvSpPr>
        <p:spPr>
          <a:xfrm>
            <a:off x="0" y="59013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208ECB"/>
                </a:solidFill>
                <a:latin typeface="Arial"/>
                <a:cs typeface="Arial"/>
              </a:rPr>
              <a:t>A Tool for Leaders to Monitor Process Performance Board</a:t>
            </a:r>
          </a:p>
        </p:txBody>
      </p:sp>
    </p:spTree>
    <p:extLst>
      <p:ext uri="{BB962C8B-B14F-4D97-AF65-F5344CB8AC3E}">
        <p14:creationId xmlns:p14="http://schemas.microsoft.com/office/powerpoint/2010/main" val="2046395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4082024"/>
              </p:ext>
            </p:extLst>
          </p:nvPr>
        </p:nvGraphicFramePr>
        <p:xfrm>
          <a:off x="2354133" y="1184679"/>
          <a:ext cx="4435734" cy="490874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2178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78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5820">
                <a:tc>
                  <a:txBody>
                    <a:bodyPr/>
                    <a:lstStyle/>
                    <a:p>
                      <a:pPr marL="0" indent="0" algn="ctr">
                        <a:buFont typeface="Arial"/>
                        <a:buNone/>
                      </a:pPr>
                      <a:r>
                        <a:rPr lang="en-US" sz="1400" dirty="0">
                          <a:latin typeface="Arial"/>
                          <a:cs typeface="Arial"/>
                        </a:rPr>
                        <a:t>A3 Problem Solving</a:t>
                      </a:r>
                      <a:br>
                        <a:rPr lang="en-US" sz="1400" baseline="0" dirty="0">
                          <a:latin typeface="Arial"/>
                          <a:cs typeface="Arial"/>
                        </a:rPr>
                      </a:br>
                      <a:r>
                        <a:rPr lang="en-US" sz="1400" dirty="0">
                          <a:latin typeface="Arial"/>
                          <a:cs typeface="Arial"/>
                        </a:rPr>
                        <a:t>Monitoring Card</a:t>
                      </a:r>
                    </a:p>
                  </a:txBody>
                  <a:tcPr anchor="ctr">
                    <a:lnL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A139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/>
                        <a:buNone/>
                      </a:pPr>
                      <a:r>
                        <a:rPr lang="en-US" sz="1400" dirty="0">
                          <a:latin typeface="Arial"/>
                          <a:cs typeface="Arial"/>
                        </a:rPr>
                        <a:t>A3 Problem Solving</a:t>
                      </a:r>
                      <a:br>
                        <a:rPr lang="en-US" sz="1400" baseline="0" dirty="0">
                          <a:latin typeface="Arial"/>
                          <a:cs typeface="Arial"/>
                        </a:rPr>
                      </a:br>
                      <a:r>
                        <a:rPr lang="en-US" sz="1400" dirty="0">
                          <a:latin typeface="Arial"/>
                          <a:cs typeface="Arial"/>
                        </a:rPr>
                        <a:t>Monitoring Card</a:t>
                      </a:r>
                    </a:p>
                  </a:txBody>
                  <a:tcPr anchor="ctr">
                    <a:lnL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6689"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Are staff jumping to solutions without knowing root cause?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Are reoccurring problems visited frequently because the root cause is not known?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Are employees using the A3 process and gaining capability around A3 use?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Are leaders using the A3 process with team members and promoting A3 use?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Is the team bringing problems forward or waiting on assignments?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Are employees demonstrating problem-solving and continuous improvement thinking? </a:t>
                      </a:r>
                    </a:p>
                  </a:txBody>
                  <a:tcPr>
                    <a:lnL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Are staff jumping to solutions without knowing root cause?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Are reoccurring problems visited frequently because the root cause is not known?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Are employees using the A3 process and gaining capability around A3 use?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Are leaders using the A3 process with team members and promoting A3 use?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Is the team bringing problems forward or waiting on assignments?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Are employees demonstrating problem-solving and continuous improvement thinking? </a:t>
                      </a:r>
                    </a:p>
                  </a:txBody>
                  <a:tcPr>
                    <a:lnL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itle 6">
            <a:extLst>
              <a:ext uri="{FF2B5EF4-FFF2-40B4-BE49-F238E27FC236}">
                <a16:creationId xmlns:a16="http://schemas.microsoft.com/office/drawing/2014/main" id="{0E993FF7-75AF-0642-AD9E-FF9A1DBCA116}"/>
              </a:ext>
            </a:extLst>
          </p:cNvPr>
          <p:cNvSpPr txBox="1">
            <a:spLocks/>
          </p:cNvSpPr>
          <p:nvPr/>
        </p:nvSpPr>
        <p:spPr>
          <a:xfrm>
            <a:off x="457200" y="128471"/>
            <a:ext cx="8229600" cy="5945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/>
                <a:ea typeface="+mj-ea"/>
                <a:cs typeface="+mj-cs"/>
              </a:defRPr>
            </a:lvl1pPr>
          </a:lstStyle>
          <a:p>
            <a:r>
              <a:rPr lang="en-US" sz="2800" b="1" dirty="0"/>
              <a:t>A3 Problem Solving Monitoring Card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A99E83-6AD9-B94B-A02D-1C212B401396}"/>
              </a:ext>
            </a:extLst>
          </p:cNvPr>
          <p:cNvSpPr txBox="1"/>
          <p:nvPr/>
        </p:nvSpPr>
        <p:spPr>
          <a:xfrm>
            <a:off x="0" y="59013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208ECB"/>
                </a:solidFill>
                <a:latin typeface="Arial"/>
                <a:cs typeface="Arial"/>
              </a:rPr>
              <a:t>A Tool for Leaders to Monitor A3 Problem Solving</a:t>
            </a:r>
          </a:p>
        </p:txBody>
      </p:sp>
    </p:spTree>
    <p:extLst>
      <p:ext uri="{BB962C8B-B14F-4D97-AF65-F5344CB8AC3E}">
        <p14:creationId xmlns:p14="http://schemas.microsoft.com/office/powerpoint/2010/main" val="2046395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1465533"/>
              </p:ext>
            </p:extLst>
          </p:nvPr>
        </p:nvGraphicFramePr>
        <p:xfrm>
          <a:off x="2354133" y="1184679"/>
          <a:ext cx="4435734" cy="4562509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2178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78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5820">
                <a:tc>
                  <a:txBody>
                    <a:bodyPr/>
                    <a:lstStyle/>
                    <a:p>
                      <a:pPr marL="0" indent="0" algn="ctr">
                        <a:buFont typeface="Arial"/>
                        <a:buNone/>
                      </a:pPr>
                      <a:r>
                        <a:rPr lang="en-US" sz="1400" dirty="0">
                          <a:latin typeface="Arial"/>
                          <a:cs typeface="Arial"/>
                        </a:rPr>
                        <a:t>A3 Coaching</a:t>
                      </a:r>
                      <a:r>
                        <a:rPr lang="en-US" sz="1400" baseline="0" dirty="0">
                          <a:latin typeface="Arial"/>
                          <a:cs typeface="Arial"/>
                        </a:rPr>
                        <a:t> </a:t>
                      </a:r>
                      <a:br>
                        <a:rPr lang="en-US" sz="1400" baseline="0" dirty="0">
                          <a:latin typeface="Arial"/>
                          <a:cs typeface="Arial"/>
                        </a:rPr>
                      </a:br>
                      <a:r>
                        <a:rPr lang="en-US" sz="1400" dirty="0">
                          <a:latin typeface="Arial"/>
                          <a:cs typeface="Arial"/>
                        </a:rPr>
                        <a:t>Monitoring Card</a:t>
                      </a:r>
                    </a:p>
                  </a:txBody>
                  <a:tcPr anchor="ctr">
                    <a:lnL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A139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/>
                        <a:buNone/>
                      </a:pPr>
                      <a:r>
                        <a:rPr lang="en-US" sz="1400" dirty="0">
                          <a:latin typeface="Arial"/>
                          <a:cs typeface="Arial"/>
                        </a:rPr>
                        <a:t>A3 Coaching</a:t>
                      </a:r>
                      <a:r>
                        <a:rPr lang="en-US" sz="1400" baseline="0" dirty="0">
                          <a:latin typeface="Arial"/>
                          <a:cs typeface="Arial"/>
                        </a:rPr>
                        <a:t> </a:t>
                      </a:r>
                      <a:br>
                        <a:rPr lang="en-US" sz="1400" baseline="0" dirty="0">
                          <a:latin typeface="Arial"/>
                          <a:cs typeface="Arial"/>
                        </a:rPr>
                      </a:br>
                      <a:r>
                        <a:rPr lang="en-US" sz="1400" dirty="0">
                          <a:latin typeface="Arial"/>
                          <a:cs typeface="Arial"/>
                        </a:rPr>
                        <a:t>Monitoring Card</a:t>
                      </a:r>
                    </a:p>
                  </a:txBody>
                  <a:tcPr anchor="ctr">
                    <a:lnL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6689"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Are leaders using the A3 to build the problem solving muscle of staff? 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Are leaders investing time with staff to build the problem solving muscle?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Are leaders jumping to solution and getting emotionally attached to the solution?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Are leaders being mentors by asking questions versus solving the problems for their staff?</a:t>
                      </a:r>
                    </a:p>
                  </a:txBody>
                  <a:tcPr>
                    <a:lnL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Are leaders using the A3 to build the problem solving muscle of staff? 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Are leaders investing time with staff to build the problem solving muscle?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Are leaders jumping to solution and getting emotionally attached to the solution?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Are leaders being mentors by asking questions versus solving the problems for their staff?</a:t>
                      </a:r>
                    </a:p>
                  </a:txBody>
                  <a:tcPr>
                    <a:lnL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itle 6">
            <a:extLst>
              <a:ext uri="{FF2B5EF4-FFF2-40B4-BE49-F238E27FC236}">
                <a16:creationId xmlns:a16="http://schemas.microsoft.com/office/drawing/2014/main" id="{7AB52C50-75BF-F14B-B2E7-60EC563F3D57}"/>
              </a:ext>
            </a:extLst>
          </p:cNvPr>
          <p:cNvSpPr txBox="1">
            <a:spLocks/>
          </p:cNvSpPr>
          <p:nvPr/>
        </p:nvSpPr>
        <p:spPr>
          <a:xfrm>
            <a:off x="457200" y="128471"/>
            <a:ext cx="8229600" cy="5945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/>
                <a:ea typeface="+mj-ea"/>
                <a:cs typeface="+mj-cs"/>
              </a:defRPr>
            </a:lvl1pPr>
          </a:lstStyle>
          <a:p>
            <a:r>
              <a:rPr lang="en-US" sz="2800" b="1" dirty="0"/>
              <a:t>A3 Coaching Monitoring Card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4331011-04D9-154D-9EC2-8CFAD30427CD}"/>
              </a:ext>
            </a:extLst>
          </p:cNvPr>
          <p:cNvSpPr txBox="1"/>
          <p:nvPr/>
        </p:nvSpPr>
        <p:spPr>
          <a:xfrm>
            <a:off x="0" y="59013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208ECB"/>
                </a:solidFill>
                <a:latin typeface="Arial"/>
                <a:cs typeface="Arial"/>
              </a:rPr>
              <a:t>A Tool for Leaders to Monitor Visual Controls</a:t>
            </a:r>
          </a:p>
        </p:txBody>
      </p:sp>
    </p:spTree>
    <p:extLst>
      <p:ext uri="{BB962C8B-B14F-4D97-AF65-F5344CB8AC3E}">
        <p14:creationId xmlns:p14="http://schemas.microsoft.com/office/powerpoint/2010/main" val="2046395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7270629"/>
              </p:ext>
            </p:extLst>
          </p:nvPr>
        </p:nvGraphicFramePr>
        <p:xfrm>
          <a:off x="2354133" y="1184679"/>
          <a:ext cx="4435734" cy="51983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2178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78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5820">
                <a:tc>
                  <a:txBody>
                    <a:bodyPr/>
                    <a:lstStyle/>
                    <a:p>
                      <a:pPr marL="0" indent="0" algn="ctr">
                        <a:buFont typeface="Arial"/>
                        <a:buNone/>
                      </a:pPr>
                      <a:r>
                        <a:rPr lang="en-US" sz="1400" dirty="0">
                          <a:latin typeface="Arial"/>
                          <a:cs typeface="Arial"/>
                        </a:rPr>
                        <a:t>Huddle Meeting</a:t>
                      </a:r>
                      <a:br>
                        <a:rPr lang="en-US" sz="1400" dirty="0">
                          <a:latin typeface="Arial"/>
                          <a:cs typeface="Arial"/>
                        </a:rPr>
                      </a:br>
                      <a:r>
                        <a:rPr lang="en-US" sz="1400" dirty="0">
                          <a:latin typeface="Arial"/>
                          <a:cs typeface="Arial"/>
                        </a:rPr>
                        <a:t>Monitoring Card</a:t>
                      </a:r>
                    </a:p>
                  </a:txBody>
                  <a:tcPr anchor="ctr">
                    <a:lnL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A13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/>
                          <a:cs typeface="Arial"/>
                        </a:rPr>
                        <a:t>Huddle</a:t>
                      </a:r>
                      <a:r>
                        <a:rPr lang="en-US" sz="1400" baseline="0">
                          <a:latin typeface="Arial"/>
                          <a:cs typeface="Arial"/>
                        </a:rPr>
                        <a:t> Meeting</a:t>
                      </a:r>
                      <a:br>
                        <a:rPr lang="en-US" sz="1400">
                          <a:latin typeface="Arial"/>
                          <a:cs typeface="Arial"/>
                        </a:rPr>
                      </a:br>
                      <a:r>
                        <a:rPr lang="en-US" sz="1400">
                          <a:latin typeface="Arial"/>
                          <a:cs typeface="Arial"/>
                        </a:rPr>
                        <a:t>Monitoring Card</a:t>
                      </a:r>
                      <a:endParaRPr lang="en-US" sz="1400" dirty="0"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6689"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Do Huddle Meetings occur regularly and occur at the Process Performance Boards?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Do Huddle Meetings focus on the status of process as well as results?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Do Huddle Meetings have clear purpose and agenda beyond today’s requirements? 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Do Huddle Meetings result in task assignments to improve the process, follow-up on assignments and problem-solving discussion?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Is there Round Robin rounds to seek input, open issues, suggestions, and questions?</a:t>
                      </a:r>
                    </a:p>
                  </a:txBody>
                  <a:tcPr>
                    <a:lnL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Do Huddle Meetings occur regularly and occur at the Process Performance Boards?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Do Huddle Meetings focus on the status of process as well as results?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Do Huddle Meetings have clear purpose and agenda beyond today’s requirements? 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Do Huddle Meetings result in task assignments to improve the process, follow-up on assignments and problem-solving discussion?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Is there Round Robin rounds to seek input, open issues, suggestions, and questions?</a:t>
                      </a:r>
                    </a:p>
                  </a:txBody>
                  <a:tcPr>
                    <a:lnL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itle 6">
            <a:extLst>
              <a:ext uri="{FF2B5EF4-FFF2-40B4-BE49-F238E27FC236}">
                <a16:creationId xmlns:a16="http://schemas.microsoft.com/office/drawing/2014/main" id="{D61F54BD-FDB6-D94A-8196-6A58CEACBC45}"/>
              </a:ext>
            </a:extLst>
          </p:cNvPr>
          <p:cNvSpPr txBox="1">
            <a:spLocks/>
          </p:cNvSpPr>
          <p:nvPr/>
        </p:nvSpPr>
        <p:spPr>
          <a:xfrm>
            <a:off x="457200" y="128471"/>
            <a:ext cx="8229600" cy="5945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/>
                <a:ea typeface="+mj-ea"/>
                <a:cs typeface="+mj-cs"/>
              </a:defRPr>
            </a:lvl1pPr>
          </a:lstStyle>
          <a:p>
            <a:r>
              <a:rPr lang="en-US" sz="2800" b="1" dirty="0"/>
              <a:t>Huddle Meetings Monitoring Card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29B85DE-385B-D248-86DB-BF7EA27D6DCA}"/>
              </a:ext>
            </a:extLst>
          </p:cNvPr>
          <p:cNvSpPr txBox="1"/>
          <p:nvPr/>
        </p:nvSpPr>
        <p:spPr>
          <a:xfrm>
            <a:off x="0" y="59013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208ECB"/>
                </a:solidFill>
                <a:latin typeface="Arial"/>
                <a:cs typeface="Arial"/>
              </a:rPr>
              <a:t>A Tool for Leaders to Monitor Huddle Meetings</a:t>
            </a:r>
          </a:p>
        </p:txBody>
      </p:sp>
    </p:spTree>
    <p:extLst>
      <p:ext uri="{BB962C8B-B14F-4D97-AF65-F5344CB8AC3E}">
        <p14:creationId xmlns:p14="http://schemas.microsoft.com/office/powerpoint/2010/main" val="2046395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128471"/>
            <a:ext cx="8229600" cy="594543"/>
          </a:xfrm>
        </p:spPr>
        <p:txBody>
          <a:bodyPr>
            <a:normAutofit/>
          </a:bodyPr>
          <a:lstStyle/>
          <a:p>
            <a:r>
              <a:rPr lang="en-US" sz="2800" b="1" dirty="0"/>
              <a:t>Leader Process Walks Monitoring Card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7460085"/>
              </p:ext>
            </p:extLst>
          </p:nvPr>
        </p:nvGraphicFramePr>
        <p:xfrm>
          <a:off x="2354133" y="1173089"/>
          <a:ext cx="4435734" cy="555644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2178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78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5820">
                <a:tc>
                  <a:txBody>
                    <a:bodyPr/>
                    <a:lstStyle/>
                    <a:p>
                      <a:pPr marL="0" indent="0" algn="ctr">
                        <a:buFont typeface="Arial"/>
                        <a:buNone/>
                      </a:pPr>
                      <a:r>
                        <a:rPr lang="en-US" sz="1400" dirty="0">
                          <a:latin typeface="Arial"/>
                          <a:cs typeface="Arial"/>
                        </a:rPr>
                        <a:t>Leader</a:t>
                      </a:r>
                      <a:r>
                        <a:rPr lang="en-US" sz="1400" baseline="0" dirty="0">
                          <a:latin typeface="Arial"/>
                          <a:cs typeface="Arial"/>
                        </a:rPr>
                        <a:t> Process Walk</a:t>
                      </a:r>
                      <a:br>
                        <a:rPr lang="en-US" sz="1400" dirty="0">
                          <a:latin typeface="Arial"/>
                          <a:cs typeface="Arial"/>
                        </a:rPr>
                      </a:br>
                      <a:r>
                        <a:rPr lang="en-US" sz="1400" dirty="0">
                          <a:latin typeface="Arial"/>
                          <a:cs typeface="Arial"/>
                        </a:rPr>
                        <a:t>Monitoring Card</a:t>
                      </a:r>
                    </a:p>
                  </a:txBody>
                  <a:tcPr anchor="ctr">
                    <a:lnL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A139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/>
                        <a:buNone/>
                      </a:pPr>
                      <a:r>
                        <a:rPr lang="en-US" sz="1400" dirty="0">
                          <a:latin typeface="Arial"/>
                          <a:cs typeface="Arial"/>
                        </a:rPr>
                        <a:t>Leader</a:t>
                      </a:r>
                      <a:r>
                        <a:rPr lang="en-US" sz="1400" baseline="0" dirty="0">
                          <a:latin typeface="Arial"/>
                          <a:cs typeface="Arial"/>
                        </a:rPr>
                        <a:t> Process Walk</a:t>
                      </a:r>
                      <a:br>
                        <a:rPr lang="en-US" sz="1400" dirty="0">
                          <a:latin typeface="Arial"/>
                          <a:cs typeface="Arial"/>
                        </a:rPr>
                      </a:br>
                      <a:r>
                        <a:rPr lang="en-US" sz="1400" dirty="0">
                          <a:latin typeface="Arial"/>
                          <a:cs typeface="Arial"/>
                        </a:rPr>
                        <a:t>Monitoring Card</a:t>
                      </a:r>
                    </a:p>
                  </a:txBody>
                  <a:tcPr anchor="ctr">
                    <a:lnL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6689"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Are Leader Process Walks occurring on a regular basis?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Are visual controls being reviewed to understand the following:  </a:t>
                      </a:r>
                    </a:p>
                    <a:p>
                      <a:pPr marL="742950" marR="0" lvl="1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050" dirty="0">
                          <a:latin typeface="Arial"/>
                          <a:cs typeface="Arial"/>
                        </a:rPr>
                        <a:t>What is the work being done here? </a:t>
                      </a:r>
                    </a:p>
                    <a:p>
                      <a:pPr marL="742950" marR="0" lvl="1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050" dirty="0">
                          <a:latin typeface="Arial"/>
                          <a:cs typeface="Arial"/>
                        </a:rPr>
                        <a:t>What is the process by which it should be done?</a:t>
                      </a:r>
                    </a:p>
                    <a:p>
                      <a:pPr marL="742950" marR="0" lvl="1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050" dirty="0">
                          <a:latin typeface="Arial"/>
                          <a:cs typeface="Arial"/>
                        </a:rPr>
                        <a:t>How can you tell its working?  </a:t>
                      </a:r>
                    </a:p>
                    <a:p>
                      <a:pPr marL="742950" marR="0" lvl="1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050" dirty="0">
                          <a:latin typeface="Arial"/>
                          <a:cs typeface="Arial"/>
                        </a:rPr>
                        <a:t>Are we adhering to the process? </a:t>
                      </a:r>
                    </a:p>
                    <a:p>
                      <a:pPr marL="742950" marR="0" lvl="1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050" dirty="0">
                          <a:latin typeface="Arial"/>
                          <a:cs typeface="Arial"/>
                        </a:rPr>
                        <a:t>Are we getting the business results expected from this process? </a:t>
                      </a:r>
                    </a:p>
                    <a:p>
                      <a:pPr marL="742950" marR="0" lvl="1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050" dirty="0">
                          <a:latin typeface="Arial"/>
                          <a:cs typeface="Arial"/>
                        </a:rPr>
                        <a:t>What is the next improvement that we are going to make in this process? 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endParaRPr lang="en-US" sz="1200" dirty="0">
                        <a:latin typeface="Arial"/>
                        <a:cs typeface="Arial"/>
                      </a:endParaRP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>
                    <a:lnL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Are Leader Process Walks occurring on a regular basis?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Are visual controls being reviewed to understand the following:  </a:t>
                      </a:r>
                    </a:p>
                    <a:p>
                      <a:pPr marL="742950" marR="0" lvl="1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050" dirty="0">
                          <a:latin typeface="Arial"/>
                          <a:cs typeface="Arial"/>
                        </a:rPr>
                        <a:t>What is the work being done here? </a:t>
                      </a:r>
                    </a:p>
                    <a:p>
                      <a:pPr marL="742950" marR="0" lvl="1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050" dirty="0">
                          <a:latin typeface="Arial"/>
                          <a:cs typeface="Arial"/>
                        </a:rPr>
                        <a:t>What is the process by which it should be done?</a:t>
                      </a:r>
                    </a:p>
                    <a:p>
                      <a:pPr marL="742950" marR="0" lvl="1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050" dirty="0">
                          <a:latin typeface="Arial"/>
                          <a:cs typeface="Arial"/>
                        </a:rPr>
                        <a:t>How can you tell its working?  </a:t>
                      </a:r>
                    </a:p>
                    <a:p>
                      <a:pPr marL="742950" marR="0" lvl="1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050" dirty="0">
                          <a:latin typeface="Arial"/>
                          <a:cs typeface="Arial"/>
                        </a:rPr>
                        <a:t>Are we adhering to the process? </a:t>
                      </a:r>
                    </a:p>
                    <a:p>
                      <a:pPr marL="742950" marR="0" lvl="1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050" dirty="0">
                          <a:latin typeface="Arial"/>
                          <a:cs typeface="Arial"/>
                        </a:rPr>
                        <a:t>Are we getting the business results expected from this process? </a:t>
                      </a:r>
                    </a:p>
                    <a:p>
                      <a:pPr marL="742950" marR="0" lvl="1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050" dirty="0">
                          <a:latin typeface="Arial"/>
                          <a:cs typeface="Arial"/>
                        </a:rPr>
                        <a:t>What is the next improvement that we are going to make in this process? </a:t>
                      </a:r>
                    </a:p>
                  </a:txBody>
                  <a:tcPr>
                    <a:lnL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59013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208ECB"/>
                </a:solidFill>
                <a:latin typeface="Arial"/>
                <a:cs typeface="Arial"/>
              </a:rPr>
              <a:t>A Tool for Leaders to Monitor Leader Process Walks</a:t>
            </a:r>
          </a:p>
        </p:txBody>
      </p:sp>
    </p:spTree>
    <p:extLst>
      <p:ext uri="{BB962C8B-B14F-4D97-AF65-F5344CB8AC3E}">
        <p14:creationId xmlns:p14="http://schemas.microsoft.com/office/powerpoint/2010/main" val="2046395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4196</TotalTime>
  <Words>1000</Words>
  <Application>Microsoft Macintosh PowerPoint</Application>
  <PresentationFormat>On-screen Show (4:3)</PresentationFormat>
  <Paragraphs>96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Task Board Monitoring Cards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Leader Process Walks Monitoring Card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 T</dc:creator>
  <cp:lastModifiedBy>Karlo Tanjuakio</cp:lastModifiedBy>
  <cp:revision>13</cp:revision>
  <dcterms:created xsi:type="dcterms:W3CDTF">2013-10-11T19:06:50Z</dcterms:created>
  <dcterms:modified xsi:type="dcterms:W3CDTF">2019-09-23T21:26:15Z</dcterms:modified>
</cp:coreProperties>
</file>